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40A1F63-8751-4DF8-BFD2-364C6B28B0BA}">
  <a:tblStyle styleId="{340A1F63-8751-4DF8-BFD2-364C6B28B0B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40"/>
        <p:guide pos="216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" name="Google Shape;8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7e342ec6e_0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97e342ec6e_0_37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minute</a:t>
            </a:r>
            <a:endParaRPr/>
          </a:p>
        </p:txBody>
      </p:sp>
      <p:sp>
        <p:nvSpPr>
          <p:cNvPr id="173" name="Google Shape;173;g97e342ec6e_0_3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97e342ec6e_0_6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97e342ec6e_0_62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minute</a:t>
            </a:r>
            <a:endParaRPr/>
          </a:p>
        </p:txBody>
      </p:sp>
      <p:sp>
        <p:nvSpPr>
          <p:cNvPr id="199" name="Google Shape;199;g97e342ec6e_0_6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7a6991130_0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7a6991130_0_5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 minutes</a:t>
            </a:r>
            <a:endParaRPr/>
          </a:p>
        </p:txBody>
      </p:sp>
      <p:sp>
        <p:nvSpPr>
          <p:cNvPr id="227" name="Google Shape;227;g97a6991130_0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97fd4d4920_0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97fd4d4920_0_89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minute</a:t>
            </a:r>
            <a:endParaRPr/>
          </a:p>
        </p:txBody>
      </p:sp>
      <p:sp>
        <p:nvSpPr>
          <p:cNvPr id="233" name="Google Shape;233;g97fd4d4920_0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97fd4d4920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97fd4d4920_0_24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97fd4d4920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97e342ec6e_0_10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97e342ec6e_0_107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97e342ec6e_0_10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7fd4d4920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7fd4d4920_0_12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97fd4d4920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97fd4d4920_0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97fd4d4920_0_18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g97fd4d4920_0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97fd4d4920_2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97fd4d4920_2_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g97fd4d4920_2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97fd4d4920_0_1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97fd4d4920_0_119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g97fd4d4920_0_1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c438dfb91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8c438dfb91_0_0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1" name="Google Shape;91;g8c438dfb91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8c438dfb91_8_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8c438dfb91_8_72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g8c438dfb91_8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c438dfb91_0_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g8c438dfb91_0_77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8" name="Google Shape;98;g8c438dfb91_0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4" name="Google Shape;10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97a0adc577_1_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97a0adc577_1_6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g97a0adc577_1_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7a0adc577_1_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7a0adc577_1_18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30 seconds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inspiration from painting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everyone has some motion, whether it be head, hand or foot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can we do the same digitally?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</a:rPr>
              <a:t>Bluetooth mouse emulation using motion remote controller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</a:rPr>
              <a:t>Mouse movement and click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</a:rPr>
              <a:t>Add technical details?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</a:rPr>
              <a:t>Hardware: 6 axis IMU, ESP32 (IoT microcontroller), battery powered (20 minutes)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1400">
                <a:solidFill>
                  <a:schemeClr val="dk2"/>
                </a:solidFill>
              </a:rPr>
              <a:t>Software: Arduino/micropython compatible</a:t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97a0adc577_1_1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7a0adc577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97a0adc577_2_0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minute</a:t>
            </a:r>
            <a:endParaRPr/>
          </a:p>
        </p:txBody>
      </p:sp>
      <p:sp>
        <p:nvSpPr>
          <p:cNvPr id="134" name="Google Shape;134;g97a0adc577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97a6991130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97a6991130_0_1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 minute</a:t>
            </a:r>
            <a:endParaRPr/>
          </a:p>
        </p:txBody>
      </p:sp>
      <p:sp>
        <p:nvSpPr>
          <p:cNvPr id="144" name="Google Shape;144;g97a6991130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8feabcd9a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8feabcd9a_1_1:notes"/>
          <p:cNvSpPr txBox="1"/>
          <p:nvPr>
            <p:ph idx="1" type="body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g98feabcd9a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609600" y="755780"/>
            <a:ext cx="68580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Calibri"/>
              <a:buNone/>
              <a:defRPr sz="8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609600" y="3956180"/>
            <a:ext cx="685800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1" type="body"/>
          </p:nvPr>
        </p:nvSpPr>
        <p:spPr>
          <a:xfrm rot="5400000">
            <a:off x="4425949" y="-457331"/>
            <a:ext cx="4483101" cy="93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/>
          <p:nvPr>
            <p:ph type="title"/>
          </p:nvPr>
        </p:nvSpPr>
        <p:spPr>
          <a:xfrm rot="5400000">
            <a:off x="7299960" y="2423159"/>
            <a:ext cx="6096001" cy="2011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2"/>
          <p:cNvSpPr txBox="1"/>
          <p:nvPr>
            <p:ph idx="1" type="body"/>
          </p:nvPr>
        </p:nvSpPr>
        <p:spPr>
          <a:xfrm rot="5400000">
            <a:off x="2470628" y="-108430"/>
            <a:ext cx="6096001" cy="70748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body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indent="-3429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indent="-3429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indent="-3429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9595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/>
          <p:nvPr>
            <p:ph type="title"/>
          </p:nvPr>
        </p:nvSpPr>
        <p:spPr>
          <a:xfrm>
            <a:off x="609600" y="822960"/>
            <a:ext cx="8686800" cy="201168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6600"/>
              <a:buFont typeface="Calibri"/>
              <a:buNone/>
              <a:defRPr sz="6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" type="body"/>
          </p:nvPr>
        </p:nvSpPr>
        <p:spPr>
          <a:xfrm>
            <a:off x="609600" y="2834640"/>
            <a:ext cx="8686800" cy="1097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1981200" y="1679448"/>
            <a:ext cx="4572000" cy="830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1981200" y="2509935"/>
            <a:ext cx="4572000" cy="3967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9pPr>
          </a:lstStyle>
          <a:p/>
        </p:txBody>
      </p:sp>
      <p:sp>
        <p:nvSpPr>
          <p:cNvPr id="39" name="Google Shape;39;p6"/>
          <p:cNvSpPr txBox="1"/>
          <p:nvPr>
            <p:ph idx="3" type="body"/>
          </p:nvPr>
        </p:nvSpPr>
        <p:spPr>
          <a:xfrm>
            <a:off x="6781800" y="1679448"/>
            <a:ext cx="4572000" cy="830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0" name="Google Shape;40;p6"/>
          <p:cNvSpPr txBox="1"/>
          <p:nvPr>
            <p:ph idx="4" type="body"/>
          </p:nvPr>
        </p:nvSpPr>
        <p:spPr>
          <a:xfrm>
            <a:off x="6781800" y="2509935"/>
            <a:ext cx="4572000" cy="3967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5pPr>
            <a:lvl6pPr indent="-3302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6pPr>
            <a:lvl7pPr indent="-3302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7pPr>
            <a:lvl8pPr indent="-3302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8pPr>
            <a:lvl9pPr indent="-3302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9pPr>
          </a:lstStyle>
          <a:p/>
        </p:txBody>
      </p:sp>
      <p:sp>
        <p:nvSpPr>
          <p:cNvPr id="41" name="Google Shape;41;p6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7"/>
          <p:cNvSpPr txBox="1"/>
          <p:nvPr>
            <p:ph idx="1" type="body"/>
          </p:nvPr>
        </p:nvSpPr>
        <p:spPr>
          <a:xfrm>
            <a:off x="1981200" y="1981200"/>
            <a:ext cx="4572000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9pPr>
          </a:lstStyle>
          <a:p/>
        </p:txBody>
      </p:sp>
      <p:sp>
        <p:nvSpPr>
          <p:cNvPr id="47" name="Google Shape;47;p7"/>
          <p:cNvSpPr txBox="1"/>
          <p:nvPr>
            <p:ph idx="2" type="body"/>
          </p:nvPr>
        </p:nvSpPr>
        <p:spPr>
          <a:xfrm>
            <a:off x="6781800" y="1981200"/>
            <a:ext cx="4572000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6pPr>
            <a:lvl7pPr indent="-3429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7pPr>
            <a:lvl8pPr indent="-3429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8pPr>
            <a:lvl9pPr indent="-3429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9pPr>
          </a:lstStyle>
          <a:p/>
        </p:txBody>
      </p:sp>
      <p:sp>
        <p:nvSpPr>
          <p:cNvPr id="48" name="Google Shape;48;p7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6559420" y="408993"/>
            <a:ext cx="4800937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4400"/>
              <a:buFont typeface="Calibri"/>
              <a:buNone/>
              <a:defRPr sz="4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606491" y="381000"/>
            <a:ext cx="5489510" cy="57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Char char="▪"/>
              <a:defRPr sz="2400"/>
            </a:lvl1pPr>
            <a:lvl2pPr indent="-355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2pPr>
            <a:lvl3pPr indent="-3429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 sz="1800"/>
            </a:lvl3pPr>
            <a:lvl4pPr indent="-3302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4pPr>
            <a:lvl5pPr indent="-3302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5pPr>
            <a:lvl6pPr indent="-355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6559420" y="2237793"/>
            <a:ext cx="4800937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9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0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0"/>
          <p:cNvSpPr txBox="1"/>
          <p:nvPr>
            <p:ph type="title"/>
          </p:nvPr>
        </p:nvSpPr>
        <p:spPr>
          <a:xfrm>
            <a:off x="6556248" y="384048"/>
            <a:ext cx="48006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An empty placeholder to add an image. Click on the placeholder and select the image that you wish to add" id="65" name="Google Shape;65;p10"/>
          <p:cNvSpPr/>
          <p:nvPr>
            <p:ph idx="2" type="pic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2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6556249" y="2240280"/>
            <a:ext cx="479914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indent="-228600" lvl="1" marL="9144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778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981200" y="1987419"/>
            <a:ext cx="9372600" cy="44831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▪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▪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▪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302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302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302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▪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 rot="-5400000">
            <a:off x="11330276" y="5888275"/>
            <a:ext cx="883759" cy="2807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 rot="-5400000">
            <a:off x="9202187" y="2794728"/>
            <a:ext cx="5139936" cy="280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313321" y="6268940"/>
            <a:ext cx="722377" cy="201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24.jpg"/><Relationship Id="rId5" Type="http://schemas.openxmlformats.org/officeDocument/2006/relationships/image" Target="../media/image16.png"/><Relationship Id="rId6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jp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youtube.com/watch?v=AjWmgbes1NE" TargetMode="External"/><Relationship Id="rId4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Relationship Id="rId4" Type="http://schemas.openxmlformats.org/officeDocument/2006/relationships/image" Target="../media/image12.jpg"/><Relationship Id="rId5" Type="http://schemas.openxmlformats.org/officeDocument/2006/relationships/image" Target="../media/image23.png"/><Relationship Id="rId6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jp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31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Relationship Id="rId7" Type="http://schemas.openxmlformats.org/officeDocument/2006/relationships/image" Target="../media/image27.png"/><Relationship Id="rId8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Relationship Id="rId4" Type="http://schemas.openxmlformats.org/officeDocument/2006/relationships/image" Target="../media/image39.jpg"/><Relationship Id="rId5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Relationship Id="rId5" Type="http://schemas.openxmlformats.org/officeDocument/2006/relationships/image" Target="../media/image42.jpg"/><Relationship Id="rId6" Type="http://schemas.openxmlformats.org/officeDocument/2006/relationships/image" Target="../media/image41.png"/><Relationship Id="rId7" Type="http://schemas.openxmlformats.org/officeDocument/2006/relationships/image" Target="../media/image4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g"/><Relationship Id="rId4" Type="http://schemas.openxmlformats.org/officeDocument/2006/relationships/image" Target="../media/image38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2.jpg"/><Relationship Id="rId5" Type="http://schemas.openxmlformats.org/officeDocument/2006/relationships/image" Target="../media/image10.png"/><Relationship Id="rId6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jp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 txBox="1"/>
          <p:nvPr>
            <p:ph type="ctrTitle"/>
          </p:nvPr>
        </p:nvSpPr>
        <p:spPr>
          <a:xfrm>
            <a:off x="342750" y="300078"/>
            <a:ext cx="6951000" cy="1574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</a:pPr>
            <a:r>
              <a:rPr lang="en-US" sz="6000"/>
              <a:t>UCPLA DREAM TEAM</a:t>
            </a:r>
            <a:br>
              <a:rPr lang="en-US" sz="6000"/>
            </a:br>
            <a:r>
              <a:rPr lang="en-US" sz="6000"/>
              <a:t>FINAL PRESENTATION</a:t>
            </a:r>
            <a:endParaRPr sz="6000"/>
          </a:p>
        </p:txBody>
      </p:sp>
      <p:sp>
        <p:nvSpPr>
          <p:cNvPr id="84" name="Google Shape;84;p13"/>
          <p:cNvSpPr txBox="1"/>
          <p:nvPr>
            <p:ph idx="1" type="subTitle"/>
          </p:nvPr>
        </p:nvSpPr>
        <p:spPr>
          <a:xfrm>
            <a:off x="342750" y="1874775"/>
            <a:ext cx="34194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Hackaday Prize 2020</a:t>
            </a: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2750" y="2631030"/>
            <a:ext cx="4419603" cy="1949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1675" y="5146500"/>
            <a:ext cx="5354325" cy="95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4550" y="2253818"/>
            <a:ext cx="1566900" cy="11751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Software </a:t>
            </a:r>
            <a:r>
              <a:rPr lang="en-US"/>
              <a:t>Developments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More Difficult Questions</a:t>
            </a:r>
            <a:endParaRPr/>
          </a:p>
        </p:txBody>
      </p:sp>
      <p:sp>
        <p:nvSpPr>
          <p:cNvPr id="176" name="Google Shape;176;p22"/>
          <p:cNvSpPr txBox="1"/>
          <p:nvPr>
            <p:ph idx="1" type="body"/>
          </p:nvPr>
        </p:nvSpPr>
        <p:spPr>
          <a:xfrm>
            <a:off x="1493700" y="1593670"/>
            <a:ext cx="9372600" cy="8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How do we expand the number of “buttons”?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9580" y="2415555"/>
            <a:ext cx="3306526" cy="233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2"/>
          <p:cNvSpPr txBox="1"/>
          <p:nvPr/>
        </p:nvSpPr>
        <p:spPr>
          <a:xfrm>
            <a:off x="8815975" y="5839375"/>
            <a:ext cx="29421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Single vs Double Click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arenR"/>
            </a:pPr>
            <a:r>
              <a:rPr b="1" lang="en-US" sz="1800">
                <a:latin typeface="Calibri"/>
                <a:ea typeface="Calibri"/>
                <a:cs typeface="Calibri"/>
                <a:sym typeface="Calibri"/>
              </a:rPr>
              <a:t>Right Click Menu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2"/>
          <p:cNvSpPr txBox="1"/>
          <p:nvPr/>
        </p:nvSpPr>
        <p:spPr>
          <a:xfrm>
            <a:off x="1699775" y="2403363"/>
            <a:ext cx="16524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2"/>
          <p:cNvSpPr txBox="1"/>
          <p:nvPr/>
        </p:nvSpPr>
        <p:spPr>
          <a:xfrm>
            <a:off x="1599725" y="6010188"/>
            <a:ext cx="18525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DOWN</a:t>
            </a:r>
            <a:endParaRPr b="1" sz="2200">
              <a:solidFill>
                <a:srgbClr val="8520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2"/>
          <p:cNvSpPr txBox="1"/>
          <p:nvPr/>
        </p:nvSpPr>
        <p:spPr>
          <a:xfrm>
            <a:off x="3570800" y="4159425"/>
            <a:ext cx="20934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endParaRPr b="1" sz="2200">
              <a:solidFill>
                <a:srgbClr val="8520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-544375" y="4159425"/>
            <a:ext cx="1997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LEFT</a:t>
            </a:r>
            <a:endParaRPr b="1" sz="2200">
              <a:solidFill>
                <a:srgbClr val="8520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22"/>
          <p:cNvCxnSpPr/>
          <p:nvPr/>
        </p:nvCxnSpPr>
        <p:spPr>
          <a:xfrm rot="10800000">
            <a:off x="2525975" y="2803713"/>
            <a:ext cx="0" cy="556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4" name="Google Shape;184;p22"/>
          <p:cNvCxnSpPr/>
          <p:nvPr/>
        </p:nvCxnSpPr>
        <p:spPr>
          <a:xfrm>
            <a:off x="2525075" y="5489913"/>
            <a:ext cx="1800" cy="579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5" name="Google Shape;185;p22"/>
          <p:cNvCxnSpPr/>
          <p:nvPr/>
        </p:nvCxnSpPr>
        <p:spPr>
          <a:xfrm rot="10800000">
            <a:off x="789975" y="4430888"/>
            <a:ext cx="6288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86" name="Google Shape;186;p22"/>
          <p:cNvCxnSpPr/>
          <p:nvPr/>
        </p:nvCxnSpPr>
        <p:spPr>
          <a:xfrm>
            <a:off x="3614663" y="4430913"/>
            <a:ext cx="6003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7" name="Google Shape;187;p22"/>
          <p:cNvSpPr txBox="1"/>
          <p:nvPr/>
        </p:nvSpPr>
        <p:spPr>
          <a:xfrm>
            <a:off x="2915975" y="2442988"/>
            <a:ext cx="1997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r>
              <a:rPr b="1" lang="en-US" sz="2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Single Click” Functions</a:t>
            </a:r>
            <a:endParaRPr b="1" sz="2200" u="sng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22"/>
          <p:cNvSpPr txBox="1"/>
          <p:nvPr/>
        </p:nvSpPr>
        <p:spPr>
          <a:xfrm>
            <a:off x="9193388" y="1974775"/>
            <a:ext cx="2276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Mouse Analogy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9" name="Google Shape;189;p22"/>
          <p:cNvPicPr preferRelativeResize="0"/>
          <p:nvPr/>
        </p:nvPicPr>
        <p:blipFill rotWithShape="1">
          <a:blip r:embed="rId4">
            <a:alphaModFix/>
          </a:blip>
          <a:srcRect b="32859" l="25812" r="38861" t="22188"/>
          <a:stretch/>
        </p:blipFill>
        <p:spPr>
          <a:xfrm>
            <a:off x="1453325" y="3407175"/>
            <a:ext cx="2145300" cy="2047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0" name="Google Shape;190;p22"/>
          <p:cNvPicPr preferRelativeResize="0"/>
          <p:nvPr/>
        </p:nvPicPr>
        <p:blipFill rotWithShape="1">
          <a:blip r:embed="rId5">
            <a:alphaModFix/>
          </a:blip>
          <a:srcRect b="0" l="34581" r="33871" t="0"/>
          <a:stretch/>
        </p:blipFill>
        <p:spPr>
          <a:xfrm>
            <a:off x="5187776" y="2415550"/>
            <a:ext cx="1283038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973625" y="6375750"/>
            <a:ext cx="31047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IMU Device: 4 positions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2"/>
          <p:cNvSpPr txBox="1"/>
          <p:nvPr/>
        </p:nvSpPr>
        <p:spPr>
          <a:xfrm>
            <a:off x="4290300" y="6375750"/>
            <a:ext cx="33066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Roku Remote: 20 buttons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93" name="Google Shape;193;p22"/>
          <p:cNvCxnSpPr/>
          <p:nvPr/>
        </p:nvCxnSpPr>
        <p:spPr>
          <a:xfrm>
            <a:off x="3849725" y="6642450"/>
            <a:ext cx="7140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4" name="Google Shape;194;p22"/>
          <p:cNvCxnSpPr/>
          <p:nvPr/>
        </p:nvCxnSpPr>
        <p:spPr>
          <a:xfrm>
            <a:off x="8096900" y="1838850"/>
            <a:ext cx="0" cy="4917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5" name="Google Shape;19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455388" y="4277220"/>
            <a:ext cx="1589167" cy="11774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Software</a:t>
            </a:r>
            <a:r>
              <a:rPr lang="en-US"/>
              <a:t> Developments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More Difficult Questions</a:t>
            </a:r>
            <a:endParaRPr/>
          </a:p>
        </p:txBody>
      </p:sp>
      <p:sp>
        <p:nvSpPr>
          <p:cNvPr id="202" name="Google Shape;202;p23"/>
          <p:cNvSpPr txBox="1"/>
          <p:nvPr>
            <p:ph idx="1" type="body"/>
          </p:nvPr>
        </p:nvSpPr>
        <p:spPr>
          <a:xfrm>
            <a:off x="1493700" y="1593670"/>
            <a:ext cx="9372600" cy="809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How do we expand the number of “buttons”?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 txBox="1"/>
          <p:nvPr/>
        </p:nvSpPr>
        <p:spPr>
          <a:xfrm>
            <a:off x="1699775" y="2403363"/>
            <a:ext cx="16524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UP</a:t>
            </a:r>
            <a:endParaRPr b="1"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1599725" y="6010188"/>
            <a:ext cx="18525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DOWN</a:t>
            </a:r>
            <a:endParaRPr b="1" sz="2200">
              <a:solidFill>
                <a:srgbClr val="8520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 txBox="1"/>
          <p:nvPr/>
        </p:nvSpPr>
        <p:spPr>
          <a:xfrm>
            <a:off x="3570800" y="4159425"/>
            <a:ext cx="20934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endParaRPr b="1" sz="2200">
              <a:solidFill>
                <a:srgbClr val="8520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3"/>
          <p:cNvSpPr txBox="1"/>
          <p:nvPr/>
        </p:nvSpPr>
        <p:spPr>
          <a:xfrm>
            <a:off x="-544375" y="4159425"/>
            <a:ext cx="1997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LEFT</a:t>
            </a:r>
            <a:endParaRPr b="1" sz="2200">
              <a:solidFill>
                <a:srgbClr val="85200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7" name="Google Shape;207;p23"/>
          <p:cNvCxnSpPr/>
          <p:nvPr/>
        </p:nvCxnSpPr>
        <p:spPr>
          <a:xfrm rot="10800000">
            <a:off x="2525975" y="2803713"/>
            <a:ext cx="0" cy="5565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8" name="Google Shape;208;p23"/>
          <p:cNvCxnSpPr/>
          <p:nvPr/>
        </p:nvCxnSpPr>
        <p:spPr>
          <a:xfrm>
            <a:off x="2525075" y="5489913"/>
            <a:ext cx="1800" cy="579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9" name="Google Shape;209;p23"/>
          <p:cNvCxnSpPr/>
          <p:nvPr/>
        </p:nvCxnSpPr>
        <p:spPr>
          <a:xfrm rot="10800000">
            <a:off x="789975" y="4430888"/>
            <a:ext cx="6288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23"/>
          <p:cNvCxnSpPr/>
          <p:nvPr/>
        </p:nvCxnSpPr>
        <p:spPr>
          <a:xfrm>
            <a:off x="3614663" y="4430913"/>
            <a:ext cx="600300" cy="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" name="Google Shape;211;p23"/>
          <p:cNvSpPr txBox="1"/>
          <p:nvPr/>
        </p:nvSpPr>
        <p:spPr>
          <a:xfrm>
            <a:off x="2915975" y="2442988"/>
            <a:ext cx="1997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“Single Click” Functions</a:t>
            </a:r>
            <a:endParaRPr b="1" sz="2200" u="sng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23"/>
          <p:cNvPicPr preferRelativeResize="0"/>
          <p:nvPr/>
        </p:nvPicPr>
        <p:blipFill rotWithShape="1">
          <a:blip r:embed="rId3">
            <a:alphaModFix/>
          </a:blip>
          <a:srcRect b="32859" l="25812" r="38861" t="22188"/>
          <a:stretch/>
        </p:blipFill>
        <p:spPr>
          <a:xfrm>
            <a:off x="1453325" y="3407175"/>
            <a:ext cx="2145300" cy="2047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3" name="Google Shape;213;p23"/>
          <p:cNvPicPr preferRelativeResize="0"/>
          <p:nvPr/>
        </p:nvPicPr>
        <p:blipFill rotWithShape="1">
          <a:blip r:embed="rId4">
            <a:alphaModFix/>
          </a:blip>
          <a:srcRect b="0" l="34581" r="33871" t="0"/>
          <a:stretch/>
        </p:blipFill>
        <p:spPr>
          <a:xfrm>
            <a:off x="5187776" y="2415550"/>
            <a:ext cx="1283038" cy="40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8644013" y="2028050"/>
            <a:ext cx="12831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Select OK</a:t>
            </a:r>
            <a:endParaRPr b="1" sz="2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23"/>
          <p:cNvSpPr txBox="1"/>
          <p:nvPr/>
        </p:nvSpPr>
        <p:spPr>
          <a:xfrm>
            <a:off x="8359313" y="5962825"/>
            <a:ext cx="18525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Return to main menu</a:t>
            </a:r>
            <a:endParaRPr b="1" sz="2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23"/>
          <p:cNvSpPr txBox="1"/>
          <p:nvPr/>
        </p:nvSpPr>
        <p:spPr>
          <a:xfrm>
            <a:off x="6166025" y="3978682"/>
            <a:ext cx="19977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Left</a:t>
            </a:r>
            <a:endParaRPr b="1" sz="2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sub-menu</a:t>
            </a:r>
            <a:endParaRPr b="1" sz="2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7" name="Google Shape;217;p23"/>
          <p:cNvCxnSpPr/>
          <p:nvPr/>
        </p:nvCxnSpPr>
        <p:spPr>
          <a:xfrm rot="10800000">
            <a:off x="9289975" y="2752300"/>
            <a:ext cx="0" cy="5565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8" name="Google Shape;218;p23"/>
          <p:cNvCxnSpPr/>
          <p:nvPr/>
        </p:nvCxnSpPr>
        <p:spPr>
          <a:xfrm>
            <a:off x="9289075" y="5407325"/>
            <a:ext cx="1800" cy="57990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3"/>
          <p:cNvCxnSpPr/>
          <p:nvPr/>
        </p:nvCxnSpPr>
        <p:spPr>
          <a:xfrm rot="10800000">
            <a:off x="7629275" y="4383525"/>
            <a:ext cx="628800" cy="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23"/>
          <p:cNvCxnSpPr/>
          <p:nvPr/>
        </p:nvCxnSpPr>
        <p:spPr>
          <a:xfrm>
            <a:off x="10362613" y="4383550"/>
            <a:ext cx="600300" cy="0"/>
          </a:xfrm>
          <a:prstGeom prst="straightConnector1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1" name="Google Shape;221;p23"/>
          <p:cNvSpPr txBox="1"/>
          <p:nvPr/>
        </p:nvSpPr>
        <p:spPr>
          <a:xfrm>
            <a:off x="10137175" y="2395625"/>
            <a:ext cx="1997700" cy="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 u="sng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“Double Click” Functions</a:t>
            </a:r>
            <a:endParaRPr b="1" sz="2200" u="sng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23"/>
          <p:cNvPicPr preferRelativeResize="0"/>
          <p:nvPr/>
        </p:nvPicPr>
        <p:blipFill rotWithShape="1">
          <a:blip r:embed="rId3">
            <a:alphaModFix/>
          </a:blip>
          <a:srcRect b="32859" l="25812" r="38861" t="22188"/>
          <a:stretch/>
        </p:blipFill>
        <p:spPr>
          <a:xfrm>
            <a:off x="8217325" y="3359813"/>
            <a:ext cx="2145300" cy="2047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3" name="Google Shape;223;p23"/>
          <p:cNvSpPr txBox="1"/>
          <p:nvPr/>
        </p:nvSpPr>
        <p:spPr>
          <a:xfrm>
            <a:off x="10617850" y="3978675"/>
            <a:ext cx="1652400" cy="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Right</a:t>
            </a:r>
            <a:endParaRPr b="1" sz="2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200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sub-menu</a:t>
            </a:r>
            <a:endParaRPr b="1" sz="22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ontrol a laptop and Roku TV with gesture control.  Switching between the two devices is done by pressing a big button on the wearable unit." id="229" name="Google Shape;229;p24" title="IMU Universal Remote Controller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3991" y="0"/>
            <a:ext cx="91440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5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/>
              <a:t>Software Developments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/>
              <a:t>- More Difficult Questions</a:t>
            </a:r>
            <a:endParaRPr/>
          </a:p>
        </p:txBody>
      </p:sp>
      <p:sp>
        <p:nvSpPr>
          <p:cNvPr id="236" name="Google Shape;236;p25"/>
          <p:cNvSpPr txBox="1"/>
          <p:nvPr>
            <p:ph idx="1" type="body"/>
          </p:nvPr>
        </p:nvSpPr>
        <p:spPr>
          <a:xfrm>
            <a:off x="1615825" y="1676395"/>
            <a:ext cx="9372600" cy="1036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rPr lang="en-US"/>
              <a:t>Scaling: How do we make our devices more “universal” (multi-functional)?</a:t>
            </a:r>
            <a:endParaRPr/>
          </a:p>
        </p:txBody>
      </p:sp>
      <p:sp>
        <p:nvSpPr>
          <p:cNvPr id="237" name="Google Shape;237;p25"/>
          <p:cNvSpPr txBox="1"/>
          <p:nvPr/>
        </p:nvSpPr>
        <p:spPr>
          <a:xfrm>
            <a:off x="1637013" y="2621225"/>
            <a:ext cx="37398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Current Approaches (Single Path)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5"/>
          <p:cNvSpPr txBox="1"/>
          <p:nvPr/>
        </p:nvSpPr>
        <p:spPr>
          <a:xfrm>
            <a:off x="2892825" y="3124163"/>
            <a:ext cx="70932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Gesture Control Remote                                               Computer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050" y="3839662"/>
            <a:ext cx="1874525" cy="187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5"/>
          <p:cNvPicPr preferRelativeResize="0"/>
          <p:nvPr/>
        </p:nvPicPr>
        <p:blipFill rotWithShape="1">
          <a:blip r:embed="rId4">
            <a:alphaModFix/>
          </a:blip>
          <a:srcRect b="33795" l="16791" r="18201" t="7397"/>
          <a:stretch/>
        </p:blipFill>
        <p:spPr>
          <a:xfrm rot="-5400000">
            <a:off x="1764555" y="3927725"/>
            <a:ext cx="1932424" cy="1874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1" name="Google Shape;241;p25"/>
          <p:cNvGrpSpPr/>
          <p:nvPr/>
        </p:nvGrpSpPr>
        <p:grpSpPr>
          <a:xfrm>
            <a:off x="7488898" y="3829935"/>
            <a:ext cx="2650547" cy="2070116"/>
            <a:chOff x="9832551" y="3726900"/>
            <a:chExt cx="2386375" cy="1695149"/>
          </a:xfrm>
        </p:grpSpPr>
        <p:pic>
          <p:nvPicPr>
            <p:cNvPr id="242" name="Google Shape;242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832551" y="3726900"/>
              <a:ext cx="2386375" cy="1695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2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114020" y="3825724"/>
              <a:ext cx="1823430" cy="10368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44" name="Google Shape;244;p25"/>
          <p:cNvCxnSpPr/>
          <p:nvPr/>
        </p:nvCxnSpPr>
        <p:spPr>
          <a:xfrm>
            <a:off x="5885275" y="3403325"/>
            <a:ext cx="19650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5" name="Google Shape;245;p25"/>
          <p:cNvCxnSpPr/>
          <p:nvPr/>
        </p:nvCxnSpPr>
        <p:spPr>
          <a:xfrm>
            <a:off x="6374475" y="4776925"/>
            <a:ext cx="917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46" name="Google Shape;246;p25"/>
          <p:cNvCxnSpPr/>
          <p:nvPr/>
        </p:nvCxnSpPr>
        <p:spPr>
          <a:xfrm>
            <a:off x="3862713" y="4776925"/>
            <a:ext cx="3657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6"/>
          <p:cNvSpPr txBox="1"/>
          <p:nvPr>
            <p:ph type="title"/>
          </p:nvPr>
        </p:nvSpPr>
        <p:spPr>
          <a:xfrm>
            <a:off x="1110713" y="-1524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Scaling Operation</a:t>
            </a:r>
            <a:br>
              <a:rPr lang="en-US"/>
            </a:br>
            <a:r>
              <a:rPr lang="en-US" sz="3400"/>
              <a:t>(and making the project Open Source-Friendly)</a:t>
            </a:r>
            <a:endParaRPr sz="3400"/>
          </a:p>
        </p:txBody>
      </p:sp>
      <p:pic>
        <p:nvPicPr>
          <p:cNvPr id="253" name="Google Shape;25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1875" y="4566725"/>
            <a:ext cx="1199525" cy="55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45200" y="1379453"/>
            <a:ext cx="1998725" cy="2950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5" name="Google Shape;255;p26"/>
          <p:cNvGrpSpPr/>
          <p:nvPr/>
        </p:nvGrpSpPr>
        <p:grpSpPr>
          <a:xfrm>
            <a:off x="4763557" y="2621903"/>
            <a:ext cx="2066923" cy="2300116"/>
            <a:chOff x="7527543" y="3805525"/>
            <a:chExt cx="1928099" cy="2145631"/>
          </a:xfrm>
        </p:grpSpPr>
        <p:pic>
          <p:nvPicPr>
            <p:cNvPr id="256" name="Google Shape;256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771475" y="3805525"/>
              <a:ext cx="719550" cy="71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7" name="Google Shape;257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535027" y="3805525"/>
              <a:ext cx="719550" cy="7051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8" name="Google Shape;258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527543" y="4660239"/>
              <a:ext cx="1928099" cy="129091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59" name="Google Shape;259;p26"/>
          <p:cNvPicPr preferRelativeResize="0"/>
          <p:nvPr/>
        </p:nvPicPr>
        <p:blipFill rotWithShape="1">
          <a:blip r:embed="rId8">
            <a:alphaModFix/>
          </a:blip>
          <a:srcRect b="21466" l="22974" r="34448" t="21351"/>
          <a:stretch/>
        </p:blipFill>
        <p:spPr>
          <a:xfrm>
            <a:off x="804449" y="1362662"/>
            <a:ext cx="1256477" cy="1265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09049" y="4566713"/>
            <a:ext cx="1256474" cy="1078624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Google Shape;261;p26"/>
          <p:cNvSpPr txBox="1"/>
          <p:nvPr/>
        </p:nvSpPr>
        <p:spPr>
          <a:xfrm>
            <a:off x="1110725" y="5569125"/>
            <a:ext cx="19986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latin typeface="Calibri"/>
                <a:ea typeface="Calibri"/>
                <a:cs typeface="Calibri"/>
                <a:sym typeface="Calibri"/>
              </a:rPr>
              <a:t>Mouth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: Magpie MIDI Hackaday project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2" name="Google Shape;262;p26"/>
          <p:cNvPicPr preferRelativeResize="0"/>
          <p:nvPr/>
        </p:nvPicPr>
        <p:blipFill rotWithShape="1">
          <a:blip r:embed="rId8">
            <a:alphaModFix/>
          </a:blip>
          <a:srcRect b="21466" l="22974" r="34448" t="21351"/>
          <a:stretch/>
        </p:blipFill>
        <p:spPr>
          <a:xfrm>
            <a:off x="2164299" y="1362662"/>
            <a:ext cx="1256477" cy="126568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6"/>
          <p:cNvSpPr txBox="1"/>
          <p:nvPr/>
        </p:nvSpPr>
        <p:spPr>
          <a:xfrm>
            <a:off x="1173503" y="2628338"/>
            <a:ext cx="24252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latin typeface="Calibri"/>
                <a:ea typeface="Calibri"/>
                <a:cs typeface="Calibri"/>
                <a:sym typeface="Calibri"/>
              </a:rPr>
              <a:t>Motion</a:t>
            </a: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: IMU Remotes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6"/>
          <p:cNvSpPr txBox="1"/>
          <p:nvPr/>
        </p:nvSpPr>
        <p:spPr>
          <a:xfrm>
            <a:off x="4197575" y="6088500"/>
            <a:ext cx="33723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One Common Gateway for one Residence (like a router)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6"/>
          <p:cNvSpPr txBox="1"/>
          <p:nvPr/>
        </p:nvSpPr>
        <p:spPr>
          <a:xfrm>
            <a:off x="9645200" y="6324725"/>
            <a:ext cx="22440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Smart Technology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6"/>
          <p:cNvSpPr txBox="1"/>
          <p:nvPr/>
        </p:nvSpPr>
        <p:spPr>
          <a:xfrm>
            <a:off x="313850" y="6359375"/>
            <a:ext cx="3697200" cy="5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User chooses AT Device(s)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7" name="Google Shape;267;p26"/>
          <p:cNvCxnSpPr/>
          <p:nvPr/>
        </p:nvCxnSpPr>
        <p:spPr>
          <a:xfrm flipH="1" rot="10800000">
            <a:off x="3116475" y="4347650"/>
            <a:ext cx="1500300" cy="905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8" name="Google Shape;268;p26"/>
          <p:cNvCxnSpPr/>
          <p:nvPr/>
        </p:nvCxnSpPr>
        <p:spPr>
          <a:xfrm>
            <a:off x="3420775" y="2056300"/>
            <a:ext cx="1144200" cy="660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9" name="Google Shape;269;p26"/>
          <p:cNvCxnSpPr/>
          <p:nvPr/>
        </p:nvCxnSpPr>
        <p:spPr>
          <a:xfrm flipH="1" rot="10800000">
            <a:off x="7029050" y="1812875"/>
            <a:ext cx="2484900" cy="1434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0" name="Google Shape;270;p26"/>
          <p:cNvCxnSpPr/>
          <p:nvPr/>
        </p:nvCxnSpPr>
        <p:spPr>
          <a:xfrm flipH="1" rot="10800000">
            <a:off x="7117700" y="2501575"/>
            <a:ext cx="2396400" cy="1018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1" name="Google Shape;271;p26"/>
          <p:cNvCxnSpPr/>
          <p:nvPr/>
        </p:nvCxnSpPr>
        <p:spPr>
          <a:xfrm flipH="1" rot="10800000">
            <a:off x="7146550" y="3218150"/>
            <a:ext cx="2424000" cy="552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2" name="Google Shape;272;p26"/>
          <p:cNvCxnSpPr/>
          <p:nvPr/>
        </p:nvCxnSpPr>
        <p:spPr>
          <a:xfrm>
            <a:off x="7156175" y="3953200"/>
            <a:ext cx="2400000" cy="136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3" name="Google Shape;273;p26"/>
          <p:cNvCxnSpPr/>
          <p:nvPr/>
        </p:nvCxnSpPr>
        <p:spPr>
          <a:xfrm>
            <a:off x="7136925" y="4164825"/>
            <a:ext cx="2587800" cy="570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4" name="Google Shape;274;p26"/>
          <p:cNvSpPr txBox="1"/>
          <p:nvPr/>
        </p:nvSpPr>
        <p:spPr>
          <a:xfrm>
            <a:off x="4763550" y="1995500"/>
            <a:ext cx="17094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alibri"/>
                <a:ea typeface="Calibri"/>
                <a:cs typeface="Calibri"/>
                <a:sym typeface="Calibri"/>
              </a:rPr>
              <a:t>Raspberry Pi running HassOS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5" name="Google Shape;275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24715" y="5235301"/>
            <a:ext cx="2012385" cy="702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26"/>
          <p:cNvCxnSpPr/>
          <p:nvPr/>
        </p:nvCxnSpPr>
        <p:spPr>
          <a:xfrm>
            <a:off x="7124425" y="4410825"/>
            <a:ext cx="2528100" cy="1202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77" name="Google Shape;277;p26"/>
          <p:cNvCxnSpPr/>
          <p:nvPr/>
        </p:nvCxnSpPr>
        <p:spPr>
          <a:xfrm>
            <a:off x="3006100" y="3835400"/>
            <a:ext cx="1346100" cy="7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78" name="Google Shape;278;p26"/>
          <p:cNvSpPr txBox="1"/>
          <p:nvPr/>
        </p:nvSpPr>
        <p:spPr>
          <a:xfrm>
            <a:off x="1110725" y="4109600"/>
            <a:ext cx="3000000" cy="4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Digits</a:t>
            </a:r>
            <a:r>
              <a:rPr b="1"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Wireless Keyboard</a:t>
            </a:r>
            <a:endParaRPr/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98559" y="3117187"/>
            <a:ext cx="1709398" cy="1120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Gesture Control Remote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- </a:t>
            </a:r>
            <a:r>
              <a:rPr lang="en-US"/>
              <a:t>Future Developments</a:t>
            </a:r>
            <a:endParaRPr/>
          </a:p>
        </p:txBody>
      </p:sp>
      <p:sp>
        <p:nvSpPr>
          <p:cNvPr id="286" name="Google Shape;286;p27"/>
          <p:cNvSpPr txBox="1"/>
          <p:nvPr>
            <p:ph idx="1" type="body"/>
          </p:nvPr>
        </p:nvSpPr>
        <p:spPr>
          <a:xfrm>
            <a:off x="1981200" y="1987419"/>
            <a:ext cx="9372600" cy="44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Deliver new prototypes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Project documentation and user manuals to be uploaded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Configure system to use Photoshop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User-friendly approaches to installing firmware and adding configurations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Sending emergency notifications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8"/>
          <p:cNvSpPr txBox="1"/>
          <p:nvPr>
            <p:ph type="title"/>
          </p:nvPr>
        </p:nvSpPr>
        <p:spPr>
          <a:xfrm>
            <a:off x="609600" y="822950"/>
            <a:ext cx="8955900" cy="201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/>
              <a:t>Adaptive Universal Remote</a:t>
            </a:r>
            <a:endParaRPr sz="6200"/>
          </a:p>
        </p:txBody>
      </p:sp>
      <p:sp>
        <p:nvSpPr>
          <p:cNvPr id="293" name="Google Shape;293;p28"/>
          <p:cNvSpPr txBox="1"/>
          <p:nvPr>
            <p:ph idx="1" type="body"/>
          </p:nvPr>
        </p:nvSpPr>
        <p:spPr>
          <a:xfrm>
            <a:off x="609600" y="2834665"/>
            <a:ext cx="8686800" cy="272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Initial Concept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User Testing and Lessons Learned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Course Correction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Deliverable &amp; Demo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9"/>
          <p:cNvSpPr txBox="1"/>
          <p:nvPr>
            <p:ph type="title"/>
          </p:nvPr>
        </p:nvSpPr>
        <p:spPr>
          <a:xfrm>
            <a:off x="1981200" y="381000"/>
            <a:ext cx="9372600" cy="7749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 Concept &amp; Lessoned Learned</a:t>
            </a:r>
            <a:endParaRPr/>
          </a:p>
        </p:txBody>
      </p:sp>
      <p:sp>
        <p:nvSpPr>
          <p:cNvPr id="300" name="Google Shape;300;p29"/>
          <p:cNvSpPr txBox="1"/>
          <p:nvPr>
            <p:ph idx="1" type="body"/>
          </p:nvPr>
        </p:nvSpPr>
        <p:spPr>
          <a:xfrm>
            <a:off x="7360375" y="1385650"/>
            <a:ext cx="3993300" cy="508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1" name="Google Shape;301;p29"/>
          <p:cNvGrpSpPr/>
          <p:nvPr/>
        </p:nvGrpSpPr>
        <p:grpSpPr>
          <a:xfrm>
            <a:off x="1865297" y="1306923"/>
            <a:ext cx="5102797" cy="5084966"/>
            <a:chOff x="3055150" y="-187825"/>
            <a:chExt cx="5998351" cy="6937198"/>
          </a:xfrm>
        </p:grpSpPr>
        <p:pic>
          <p:nvPicPr>
            <p:cNvPr id="302" name="Google Shape;30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055150" y="3505500"/>
              <a:ext cx="5998350" cy="32438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55150" y="-187825"/>
              <a:ext cx="5998351" cy="36933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60375" y="1222313"/>
            <a:ext cx="3993300" cy="524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0"/>
          <p:cNvSpPr txBox="1"/>
          <p:nvPr>
            <p:ph type="title"/>
          </p:nvPr>
        </p:nvSpPr>
        <p:spPr>
          <a:xfrm>
            <a:off x="1981200" y="381000"/>
            <a:ext cx="9372600" cy="907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Concept Progression</a:t>
            </a:r>
            <a:endParaRPr/>
          </a:p>
        </p:txBody>
      </p:sp>
      <p:pic>
        <p:nvPicPr>
          <p:cNvPr id="311" name="Google Shape;31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494" y="1522550"/>
            <a:ext cx="4843375" cy="24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1325" y="1194500"/>
            <a:ext cx="3928651" cy="278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 rotWithShape="1">
          <a:blip r:embed="rId5">
            <a:alphaModFix/>
          </a:blip>
          <a:srcRect b="0" l="14211" r="14588" t="0"/>
          <a:stretch/>
        </p:blipFill>
        <p:spPr>
          <a:xfrm>
            <a:off x="708500" y="4744175"/>
            <a:ext cx="2389901" cy="188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62500" y="3846050"/>
            <a:ext cx="5468221" cy="278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0"/>
          <p:cNvPicPr preferRelativeResize="0"/>
          <p:nvPr/>
        </p:nvPicPr>
        <p:blipFill rotWithShape="1">
          <a:blip r:embed="rId7">
            <a:alphaModFix/>
          </a:blip>
          <a:srcRect b="16975" l="16243" r="15623" t="13308"/>
          <a:stretch/>
        </p:blipFill>
        <p:spPr>
          <a:xfrm>
            <a:off x="9198375" y="3980650"/>
            <a:ext cx="1751600" cy="179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31"/>
          <p:cNvSpPr txBox="1"/>
          <p:nvPr>
            <p:ph type="title"/>
          </p:nvPr>
        </p:nvSpPr>
        <p:spPr>
          <a:xfrm>
            <a:off x="1981200" y="381000"/>
            <a:ext cx="9372600" cy="907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Deliverable &amp; Demo</a:t>
            </a:r>
            <a:endParaRPr/>
          </a:p>
        </p:txBody>
      </p:sp>
      <p:pic>
        <p:nvPicPr>
          <p:cNvPr id="322" name="Google Shape;3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4554" y="1844973"/>
            <a:ext cx="5572925" cy="365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70077" y="1735487"/>
            <a:ext cx="4583731" cy="387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4"/>
          <p:cNvSpPr txBox="1"/>
          <p:nvPr>
            <p:ph type="title"/>
          </p:nvPr>
        </p:nvSpPr>
        <p:spPr>
          <a:xfrm>
            <a:off x="1981200" y="381000"/>
            <a:ext cx="9372600" cy="95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OUTLINE</a:t>
            </a:r>
            <a:endParaRPr/>
          </a:p>
        </p:txBody>
      </p:sp>
      <p:sp>
        <p:nvSpPr>
          <p:cNvPr id="94" name="Google Shape;94;p14"/>
          <p:cNvSpPr txBox="1"/>
          <p:nvPr>
            <p:ph idx="1" type="body"/>
          </p:nvPr>
        </p:nvSpPr>
        <p:spPr>
          <a:xfrm>
            <a:off x="1904400" y="1466850"/>
            <a:ext cx="9526200" cy="48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19100" lvl="0" marL="45720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SzPts val="3000"/>
              <a:buChar char="▪"/>
            </a:pPr>
            <a:r>
              <a:rPr lang="en-US" sz="3600"/>
              <a:t>Introduction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▪"/>
            </a:pPr>
            <a:r>
              <a:rPr lang="en-US" sz="3600"/>
              <a:t>Deliverable 1: Gesture Control</a:t>
            </a:r>
            <a:r>
              <a:rPr lang="en-US" sz="3600"/>
              <a:t> Remote</a:t>
            </a:r>
            <a:endParaRPr sz="3600"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600"/>
              <a:buChar char="▪"/>
            </a:pPr>
            <a:r>
              <a:rPr lang="en-US" sz="3600"/>
              <a:t>Deliverable 2: </a:t>
            </a:r>
            <a:r>
              <a:rPr lang="en-US" sz="3600"/>
              <a:t>Adaptive Universal Remote</a:t>
            </a:r>
            <a:endParaRPr sz="3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2"/>
          <p:cNvSpPr txBox="1"/>
          <p:nvPr>
            <p:ph type="title"/>
          </p:nvPr>
        </p:nvSpPr>
        <p:spPr>
          <a:xfrm>
            <a:off x="596175" y="1144425"/>
            <a:ext cx="9757800" cy="2011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rPr lang="en-US" sz="4400"/>
              <a:t>Thank you for your attention!</a:t>
            </a:r>
            <a:endParaRPr sz="4400"/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t/>
            </a:r>
            <a:endParaRPr sz="4400"/>
          </a:p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-US" sz="4400"/>
              <a:t>Questions, Comments and Feedback</a:t>
            </a:r>
            <a:endParaRPr sz="4400"/>
          </a:p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6600"/>
              <a:buNone/>
            </a:pPr>
            <a:r>
              <a:t/>
            </a:r>
            <a:endParaRPr/>
          </a:p>
        </p:txBody>
      </p:sp>
      <p:pic>
        <p:nvPicPr>
          <p:cNvPr id="330" name="Google Shape;3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62951" y="2840750"/>
            <a:ext cx="3967800" cy="363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/>
          <p:nvPr>
            <p:ph type="title"/>
          </p:nvPr>
        </p:nvSpPr>
        <p:spPr>
          <a:xfrm>
            <a:off x="1981200" y="381000"/>
            <a:ext cx="9372600" cy="6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NEEDS ANALYSIS</a:t>
            </a:r>
            <a:endParaRPr/>
          </a:p>
        </p:txBody>
      </p:sp>
      <p:sp>
        <p:nvSpPr>
          <p:cNvPr id="101" name="Google Shape;101;p15"/>
          <p:cNvSpPr txBox="1"/>
          <p:nvPr/>
        </p:nvSpPr>
        <p:spPr>
          <a:xfrm>
            <a:off x="1981200" y="1174300"/>
            <a:ext cx="8757900" cy="52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700">
                <a:solidFill>
                  <a:schemeClr val="dk2"/>
                </a:solidFill>
              </a:rPr>
              <a:t>The UCPLA community is diverse; everyone is unique.</a:t>
            </a:r>
            <a:endParaRPr sz="2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sz="2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-US" sz="2700">
                <a:solidFill>
                  <a:schemeClr val="dk2"/>
                </a:solidFill>
              </a:rPr>
              <a:t>Commercial </a:t>
            </a:r>
            <a:r>
              <a:rPr lang="en-US" sz="2700">
                <a:solidFill>
                  <a:schemeClr val="dk2"/>
                </a:solidFill>
              </a:rPr>
              <a:t>assistive</a:t>
            </a:r>
            <a:r>
              <a:rPr lang="en-US" sz="2700">
                <a:solidFill>
                  <a:schemeClr val="dk2"/>
                </a:solidFill>
              </a:rPr>
              <a:t> technology (AT) devices are not tailored for this community.</a:t>
            </a:r>
            <a:endParaRPr sz="2700">
              <a:solidFill>
                <a:schemeClr val="dk2"/>
              </a:solidFill>
            </a:endParaRPr>
          </a:p>
          <a:p>
            <a:pPr indent="-40005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700"/>
              <a:buChar char="●"/>
            </a:pPr>
            <a:r>
              <a:rPr lang="en-US" sz="2700">
                <a:solidFill>
                  <a:schemeClr val="dk2"/>
                </a:solidFill>
              </a:rPr>
              <a:t>Expensive</a:t>
            </a:r>
            <a:endParaRPr sz="2700">
              <a:solidFill>
                <a:schemeClr val="dk2"/>
              </a:solidFill>
            </a:endParaRPr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Char char="●"/>
            </a:pPr>
            <a:r>
              <a:rPr lang="en-US" sz="2700">
                <a:solidFill>
                  <a:schemeClr val="dk2"/>
                </a:solidFill>
              </a:rPr>
              <a:t>Not adaptable to different users</a:t>
            </a:r>
            <a:endParaRPr sz="2700">
              <a:solidFill>
                <a:schemeClr val="dk2"/>
              </a:solidFill>
            </a:endParaRPr>
          </a:p>
          <a:p>
            <a:pPr indent="-4000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Char char="●"/>
            </a:pPr>
            <a:r>
              <a:rPr lang="en-US" sz="2700">
                <a:solidFill>
                  <a:schemeClr val="dk2"/>
                </a:solidFill>
              </a:rPr>
              <a:t>Limited options</a:t>
            </a:r>
            <a:endParaRPr sz="2700">
              <a:solidFill>
                <a:schemeClr val="dk2"/>
              </a:solidFill>
            </a:endParaRPr>
          </a:p>
          <a:p>
            <a:pPr indent="0" lvl="0" marL="45720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2"/>
                </a:solidFill>
              </a:rPr>
              <a:t>Lack of options prevent CP users from using digital devices.</a:t>
            </a:r>
            <a:endParaRPr sz="27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1600200" y="381000"/>
            <a:ext cx="9372600" cy="75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778D"/>
              </a:buClr>
              <a:buSzPts val="4400"/>
              <a:buFont typeface="Calibri"/>
              <a:buNone/>
            </a:pPr>
            <a:r>
              <a:rPr lang="en-US"/>
              <a:t>GOALS</a:t>
            </a:r>
            <a:endParaRPr/>
          </a:p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1600200" y="1282400"/>
            <a:ext cx="10020300" cy="518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b="1" lang="en-US" sz="2700"/>
              <a:t>Design AT input devices that are:</a:t>
            </a:r>
            <a:endParaRPr b="1" sz="2700"/>
          </a:p>
          <a:p>
            <a:pPr indent="-400050" lvl="0" marL="457200" rtl="0" algn="l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2700"/>
              <a:buChar char="▪"/>
            </a:pPr>
            <a:r>
              <a:rPr lang="en-US" sz="2700"/>
              <a:t>Affordable</a:t>
            </a:r>
            <a:r>
              <a:rPr lang="en-US" sz="2700"/>
              <a:t>,</a:t>
            </a:r>
            <a:r>
              <a:rPr lang="en-US" sz="2700"/>
              <a:t> </a:t>
            </a:r>
            <a:r>
              <a:rPr lang="en-US" sz="2700"/>
              <a:t>Portable, Scalable, Customizable, Durable, User-friendly</a:t>
            </a:r>
            <a:endParaRPr sz="2700"/>
          </a:p>
          <a:p>
            <a:pPr indent="0" lvl="0" marL="0" rtl="0" algn="l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2700"/>
          </a:p>
          <a:p>
            <a:pPr indent="0" lvl="0" marL="0" rtl="0" algn="l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b="1" lang="en-US" sz="2700"/>
              <a:t>Project Goals: </a:t>
            </a:r>
            <a:endParaRPr b="1" sz="2700"/>
          </a:p>
          <a:p>
            <a:pPr indent="-400050" lvl="0" marL="457200" rtl="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SzPts val="2700"/>
              <a:buChar char="▪"/>
            </a:pPr>
            <a:r>
              <a:rPr b="1" lang="en-US" sz="2700"/>
              <a:t>Deliverable: </a:t>
            </a:r>
            <a:r>
              <a:rPr lang="en-US" sz="2700"/>
              <a:t>Prototype for one application: Roku control (Works out of the box with minimal setup)</a:t>
            </a:r>
            <a:endParaRPr sz="2700"/>
          </a:p>
          <a:p>
            <a:pPr indent="-400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▪"/>
            </a:pPr>
            <a:r>
              <a:rPr b="1" lang="en-US" sz="2700"/>
              <a:t>Setup to Scale</a:t>
            </a:r>
            <a:r>
              <a:rPr lang="en-US" sz="2700"/>
              <a:t>: Scalable strategy for universal control of IoT devices</a:t>
            </a:r>
            <a:endParaRPr sz="2700"/>
          </a:p>
          <a:p>
            <a:pPr indent="0" lvl="0" marL="0" rtl="0" algn="l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700"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>
            <p:ph type="title"/>
          </p:nvPr>
        </p:nvSpPr>
        <p:spPr>
          <a:xfrm>
            <a:off x="609600" y="822960"/>
            <a:ext cx="8686800" cy="2011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Gesture Control Remote</a:t>
            </a:r>
            <a:endParaRPr/>
          </a:p>
        </p:txBody>
      </p:sp>
      <p:sp>
        <p:nvSpPr>
          <p:cNvPr id="114" name="Google Shape;114;p17"/>
          <p:cNvSpPr txBox="1"/>
          <p:nvPr>
            <p:ph idx="1" type="body"/>
          </p:nvPr>
        </p:nvSpPr>
        <p:spPr>
          <a:xfrm>
            <a:off x="609600" y="2834659"/>
            <a:ext cx="8686800" cy="2011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Initial Concept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User Testing and Lessons Learned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Continued Prototype Development</a:t>
            </a:r>
            <a:endParaRPr/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Scalability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/>
          <p:nvPr>
            <p:ph type="title"/>
          </p:nvPr>
        </p:nvSpPr>
        <p:spPr>
          <a:xfrm>
            <a:off x="1918425" y="-128075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Initial Concept</a:t>
            </a: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82104" y="2010750"/>
            <a:ext cx="2201071" cy="4418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8"/>
          <p:cNvPicPr preferRelativeResize="0"/>
          <p:nvPr/>
        </p:nvPicPr>
        <p:blipFill rotWithShape="1">
          <a:blip r:embed="rId4">
            <a:alphaModFix/>
          </a:blip>
          <a:srcRect b="23035" l="0" r="0" t="0"/>
          <a:stretch/>
        </p:blipFill>
        <p:spPr>
          <a:xfrm rot="-5400000">
            <a:off x="4392352" y="2396826"/>
            <a:ext cx="4418048" cy="364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8450" y="3598327"/>
            <a:ext cx="2835449" cy="283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583400" y="2239350"/>
            <a:ext cx="1065550" cy="106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 txBox="1"/>
          <p:nvPr/>
        </p:nvSpPr>
        <p:spPr>
          <a:xfrm>
            <a:off x="1341250" y="6344300"/>
            <a:ext cx="1676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Images from UCPLA</a:t>
            </a:r>
            <a:endParaRPr/>
          </a:p>
        </p:txBody>
      </p:sp>
      <p:sp>
        <p:nvSpPr>
          <p:cNvPr id="126" name="Google Shape;126;p18"/>
          <p:cNvSpPr txBox="1"/>
          <p:nvPr/>
        </p:nvSpPr>
        <p:spPr>
          <a:xfrm>
            <a:off x="1015850" y="1587875"/>
            <a:ext cx="32823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Inspiration: UCPLA Artists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18"/>
          <p:cNvSpPr txBox="1"/>
          <p:nvPr/>
        </p:nvSpPr>
        <p:spPr>
          <a:xfrm>
            <a:off x="4615500" y="1587875"/>
            <a:ext cx="75765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Initial Proof of Concept: Off-the-shelf device for drawing in MS Paint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8" name="Google Shape;128;p18"/>
          <p:cNvCxnSpPr/>
          <p:nvPr/>
        </p:nvCxnSpPr>
        <p:spPr>
          <a:xfrm>
            <a:off x="4298150" y="1672075"/>
            <a:ext cx="0" cy="4917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29" name="Google Shape;129;p18"/>
          <p:cNvSpPr txBox="1"/>
          <p:nvPr/>
        </p:nvSpPr>
        <p:spPr>
          <a:xfrm>
            <a:off x="4702225" y="6344300"/>
            <a:ext cx="39963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Wearable device for emulating a bluetooth mouse </a:t>
            </a:r>
            <a:endParaRPr/>
          </a:p>
        </p:txBody>
      </p:sp>
      <p:sp>
        <p:nvSpPr>
          <p:cNvPr id="130" name="Google Shape;130;p18"/>
          <p:cNvSpPr txBox="1"/>
          <p:nvPr/>
        </p:nvSpPr>
        <p:spPr>
          <a:xfrm>
            <a:off x="9277975" y="6344300"/>
            <a:ext cx="16764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Drawing in MS Paint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First User Testing Session</a:t>
            </a:r>
            <a:endParaRPr/>
          </a:p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1981200" y="2020475"/>
            <a:ext cx="6763800" cy="4483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-US"/>
              <a:t>Key Takeaways</a:t>
            </a:r>
            <a:endParaRPr b="1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Learning curve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Muscle memory vs. visual feedback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Utility beyond universal remote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Physical therapy tool 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User adoption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One chance to make a first impression</a:t>
            </a:r>
            <a:endParaRPr/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n-US"/>
              <a:t>Activities that are fun or allow expression of creativity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 sz="2600"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6163" y="1364700"/>
            <a:ext cx="1754875" cy="236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06175" y="3841200"/>
            <a:ext cx="1754875" cy="1754894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9"/>
          <p:cNvSpPr txBox="1"/>
          <p:nvPr/>
        </p:nvSpPr>
        <p:spPr>
          <a:xfrm>
            <a:off x="9131163" y="5705275"/>
            <a:ext cx="29049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latin typeface="Calibri"/>
                <a:ea typeface="Calibri"/>
                <a:cs typeface="Calibri"/>
                <a:sym typeface="Calibri"/>
              </a:rPr>
              <a:t>CP user testing session playing fish maze game using gesture control.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>
                <a:latin typeface="Calibri"/>
                <a:ea typeface="Calibri"/>
                <a:cs typeface="Calibri"/>
                <a:sym typeface="Calibri"/>
              </a:rPr>
              <a:t>Images from UCPLA</a:t>
            </a:r>
            <a:endParaRPr b="1"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 txBox="1"/>
          <p:nvPr>
            <p:ph type="title"/>
          </p:nvPr>
        </p:nvSpPr>
        <p:spPr>
          <a:xfrm>
            <a:off x="1981200" y="3810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Hardware Developments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</a:t>
            </a:r>
            <a:r>
              <a:rPr lang="en-US"/>
              <a:t>Short Term Tasks</a:t>
            </a:r>
            <a:endParaRPr/>
          </a:p>
        </p:txBody>
      </p:sp>
      <p:sp>
        <p:nvSpPr>
          <p:cNvPr id="147" name="Google Shape;147;p20"/>
          <p:cNvSpPr txBox="1"/>
          <p:nvPr>
            <p:ph idx="1" type="body"/>
          </p:nvPr>
        </p:nvSpPr>
        <p:spPr>
          <a:xfrm>
            <a:off x="1722325" y="1600200"/>
            <a:ext cx="9372600" cy="4523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Improve battery life (6-8 hours)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Incorporate haptic feedback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Allow user to toggle between devices</a:t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0"/>
          <p:cNvPicPr preferRelativeResize="0"/>
          <p:nvPr/>
        </p:nvPicPr>
        <p:blipFill rotWithShape="1">
          <a:blip r:embed="rId3">
            <a:alphaModFix/>
          </a:blip>
          <a:srcRect b="21466" l="22974" r="34448" t="21351"/>
          <a:stretch/>
        </p:blipFill>
        <p:spPr>
          <a:xfrm>
            <a:off x="7546750" y="3508425"/>
            <a:ext cx="2887871" cy="2909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 rotWithShape="1">
          <a:blip r:embed="rId4">
            <a:alphaModFix/>
          </a:blip>
          <a:srcRect b="3886" l="11773" r="37083" t="20206"/>
          <a:stretch/>
        </p:blipFill>
        <p:spPr>
          <a:xfrm>
            <a:off x="2242075" y="3508424"/>
            <a:ext cx="2613245" cy="290900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6482075" y="4016238"/>
            <a:ext cx="10911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RAISED BUTTON</a:t>
            </a:r>
            <a:endParaRPr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1022150" y="5171550"/>
            <a:ext cx="10911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LARGER BATTERY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5088925" y="4414175"/>
            <a:ext cx="12513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VIBRATING MOTOR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3" name="Google Shape;153;p20"/>
          <p:cNvCxnSpPr/>
          <p:nvPr/>
        </p:nvCxnSpPr>
        <p:spPr>
          <a:xfrm>
            <a:off x="7351200" y="4249775"/>
            <a:ext cx="10578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4" name="Google Shape;154;p20"/>
          <p:cNvCxnSpPr/>
          <p:nvPr/>
        </p:nvCxnSpPr>
        <p:spPr>
          <a:xfrm>
            <a:off x="1910100" y="5505500"/>
            <a:ext cx="771600" cy="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20"/>
          <p:cNvCxnSpPr>
            <a:stCxn id="152" idx="1"/>
          </p:cNvCxnSpPr>
          <p:nvPr/>
        </p:nvCxnSpPr>
        <p:spPr>
          <a:xfrm flipH="1">
            <a:off x="3643825" y="4686875"/>
            <a:ext cx="1445100" cy="27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6" name="Google Shape;156;p20"/>
          <p:cNvSpPr txBox="1"/>
          <p:nvPr/>
        </p:nvSpPr>
        <p:spPr>
          <a:xfrm>
            <a:off x="2410500" y="6369550"/>
            <a:ext cx="2276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Device Interior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0"/>
          <p:cNvSpPr txBox="1"/>
          <p:nvPr/>
        </p:nvSpPr>
        <p:spPr>
          <a:xfrm>
            <a:off x="7852475" y="6369550"/>
            <a:ext cx="2276400" cy="2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000">
                <a:latin typeface="Calibri"/>
                <a:ea typeface="Calibri"/>
                <a:cs typeface="Calibri"/>
                <a:sym typeface="Calibri"/>
              </a:rPr>
              <a:t>Device Exterior</a:t>
            </a:r>
            <a:endParaRPr b="1"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1"/>
          <p:cNvSpPr txBox="1"/>
          <p:nvPr>
            <p:ph type="title"/>
          </p:nvPr>
        </p:nvSpPr>
        <p:spPr>
          <a:xfrm>
            <a:off x="1725125" y="-253600"/>
            <a:ext cx="9372600" cy="12954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Parts List for Motion Sensing Remote</a:t>
            </a:r>
            <a:endParaRPr/>
          </a:p>
        </p:txBody>
      </p:sp>
      <p:pic>
        <p:nvPicPr>
          <p:cNvPr id="164" name="Google Shape;164;p21"/>
          <p:cNvPicPr preferRelativeResize="0"/>
          <p:nvPr/>
        </p:nvPicPr>
        <p:blipFill rotWithShape="1">
          <a:blip r:embed="rId3">
            <a:alphaModFix/>
          </a:blip>
          <a:srcRect b="34903" l="12712" r="16860" t="10957"/>
          <a:stretch/>
        </p:blipFill>
        <p:spPr>
          <a:xfrm>
            <a:off x="7426800" y="1143000"/>
            <a:ext cx="4285252" cy="219345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5" name="Google Shape;165;p21"/>
          <p:cNvGraphicFramePr/>
          <p:nvPr/>
        </p:nvGraphicFramePr>
        <p:xfrm>
          <a:off x="952500" y="1143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{340A1F63-8751-4DF8-BFD2-364C6B28B0BA}</a:tableStyleId>
              </a:tblPr>
              <a:tblGrid>
                <a:gridCol w="664200"/>
                <a:gridCol w="3258125"/>
                <a:gridCol w="2125475"/>
              </a:tblGrid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Device/Part</a:t>
                      </a:r>
                      <a:endParaRPr b="1" sz="2000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000"/>
                        <a:t>Material </a:t>
                      </a:r>
                      <a:r>
                        <a:rPr b="1" lang="en-US" sz="2000"/>
                        <a:t>Cost</a:t>
                      </a:r>
                      <a:endParaRPr b="1" sz="2000"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1)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u="sng"/>
                        <a:t>Gesture Control</a:t>
                      </a:r>
                      <a:r>
                        <a:rPr b="1" lang="en-US" u="sng"/>
                        <a:t> Wearable Remote</a:t>
                      </a:r>
                      <a:endParaRPr b="1" u="sng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u="sng"/>
                        <a:t>$24.40</a:t>
                      </a:r>
                      <a:endParaRPr b="1" u="sng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(a)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10k Resistor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$0.19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(b)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Tactile Switch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$0.10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(c)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 Ah LiPo rechargeable battery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$6.84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(d)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Diode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$0.15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(e)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Vibrating motor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$2.55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(f)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Protoboard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$0.75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(g)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MOSFET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$0.29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(h)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M5StickC dev unit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$12.88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 (i)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6 x M2 Screws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$0.65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2)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u="sng"/>
                        <a:t>Dongle</a:t>
                      </a:r>
                      <a:endParaRPr b="1" u="sng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u="sng"/>
                        <a:t>$9.63</a:t>
                      </a:r>
                      <a:endParaRPr b="1" u="sng"/>
                    </a:p>
                  </a:txBody>
                  <a:tcPr marT="91425" marB="91425" marR="91425" marL="91425"/>
                </a:tc>
              </a:tr>
              <a:tr h="396200"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/>
                        <a:t>  (a)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Atom Matrix dev unit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$9.63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pic>
        <p:nvPicPr>
          <p:cNvPr id="166" name="Google Shape;16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26799" y="3585157"/>
            <a:ext cx="4285253" cy="277737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7672200" y="1094900"/>
            <a:ext cx="556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1)</a:t>
            </a:r>
            <a:endParaRPr b="1" sz="1700"/>
          </a:p>
        </p:txBody>
      </p:sp>
      <p:sp>
        <p:nvSpPr>
          <p:cNvPr id="168" name="Google Shape;168;p21"/>
          <p:cNvSpPr txBox="1"/>
          <p:nvPr/>
        </p:nvSpPr>
        <p:spPr>
          <a:xfrm>
            <a:off x="10118025" y="1094900"/>
            <a:ext cx="5565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700"/>
              <a:t>2</a:t>
            </a:r>
            <a:r>
              <a:rPr b="1" lang="en-US" sz="1700"/>
              <a:t>)</a:t>
            </a:r>
            <a:endParaRPr b="1" sz="1700"/>
          </a:p>
        </p:txBody>
      </p:sp>
      <p:sp>
        <p:nvSpPr>
          <p:cNvPr id="169" name="Google Shape;169;p21"/>
          <p:cNvSpPr txBox="1"/>
          <p:nvPr/>
        </p:nvSpPr>
        <p:spPr>
          <a:xfrm>
            <a:off x="952500" y="6362525"/>
            <a:ext cx="6156600" cy="34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i="1" lang="en-US">
                <a:latin typeface="Calibri"/>
                <a:ea typeface="Calibri"/>
                <a:cs typeface="Calibri"/>
                <a:sym typeface="Calibri"/>
              </a:rPr>
              <a:t>Miscellaneous components (3D printed parts, wire, solder, USB cables, etc.)</a:t>
            </a:r>
            <a:endParaRPr i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ireframe Building 16x9">
  <a:themeElements>
    <a:clrScheme name="WireframeBuilding">
      <a:dk1>
        <a:srgbClr val="404040"/>
      </a:dk1>
      <a:lt1>
        <a:srgbClr val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WireframeBuilding">
      <a:dk1>
        <a:srgbClr val="404040"/>
      </a:dk1>
      <a:lt1>
        <a:srgbClr val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